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57" r:id="rId6"/>
    <p:sldId id="259" r:id="rId7"/>
    <p:sldId id="258" r:id="rId8"/>
    <p:sldId id="260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60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722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3059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0604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5958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145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110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3274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2309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388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647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EB5977-F911-4DA7-81B0-8C0BB547B04E}" type="datetimeFigureOut">
              <a:rPr lang="fr-FR" smtClean="0"/>
              <a:t>06/05/2020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1E300-314F-4DFD-9081-DC7F788813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258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914" y="379413"/>
            <a:ext cx="2886074" cy="963612"/>
          </a:xfrm>
          <a:prstGeom prst="rect">
            <a:avLst/>
          </a:prstGeom>
        </p:spPr>
      </p:pic>
      <p:pic>
        <p:nvPicPr>
          <p:cNvPr id="5" name="Image 4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85" t="14408" r="9728" b="13527"/>
          <a:stretch/>
        </p:blipFill>
        <p:spPr bwMode="auto">
          <a:xfrm>
            <a:off x="9972675" y="379413"/>
            <a:ext cx="1771649" cy="9636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Rectangle 5"/>
          <p:cNvSpPr/>
          <p:nvPr/>
        </p:nvSpPr>
        <p:spPr>
          <a:xfrm>
            <a:off x="442914" y="1560092"/>
            <a:ext cx="11301410" cy="18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b="1" cap="all" spc="75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Concertation pluridisciplinaire </a:t>
            </a:r>
          </a:p>
          <a:p>
            <a:pPr algn="ctr">
              <a:lnSpc>
                <a:spcPct val="115000"/>
              </a:lnSpc>
              <a:spcBef>
                <a:spcPts val="500"/>
              </a:spcBef>
              <a:spcAft>
                <a:spcPts val="0"/>
              </a:spcAft>
            </a:pPr>
            <a:r>
              <a:rPr lang="fr-FR" b="1" cap="all" spc="75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« troubles psychiatriques d’étiologie génétique rare »</a:t>
            </a:r>
          </a:p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Fiche de renseignements pour soumission d’un dossier a la RCP</a:t>
            </a:r>
            <a:endParaRPr lang="fr-FR" sz="3600" b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969037"/>
              </p:ext>
            </p:extLst>
          </p:nvPr>
        </p:nvGraphicFramePr>
        <p:xfrm>
          <a:off x="972064" y="3344561"/>
          <a:ext cx="10610336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82747"/>
                <a:gridCol w="5527589"/>
              </a:tblGrid>
              <a:tr h="332353">
                <a:tc>
                  <a:txBody>
                    <a:bodyPr/>
                    <a:lstStyle/>
                    <a:p>
                      <a:r>
                        <a:rPr lang="fr-FR" dirty="0" smtClean="0"/>
                        <a:t>Médecin demandeur de l’avis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Identité du patient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Fonction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Lieu d’exercice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e-mail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Coordonnées téléphoniques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 de naissance 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NOM d’usage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Prénom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Date de naissance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Sexe :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Masculin	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féminin</a:t>
                      </a: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Adresse de résidence complète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Commune de naissance (obligatoire)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12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Médecin référent :</a:t>
                      </a:r>
                      <a:endParaRPr lang="fr-FR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972064" y="5782962"/>
            <a:ext cx="10610336" cy="338554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Diagnostic étiologique :</a:t>
            </a:r>
            <a:endParaRPr lang="fr-FR" sz="1600" dirty="0"/>
          </a:p>
        </p:txBody>
      </p:sp>
      <p:sp>
        <p:nvSpPr>
          <p:cNvPr id="9" name="ZoneTexte 8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1/8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401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84" y="349130"/>
            <a:ext cx="11301410" cy="61927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Situation familiale / mode de vie actuel</a:t>
            </a:r>
            <a:endParaRPr lang="fr-FR" sz="3600" b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87178" y="1556951"/>
            <a:ext cx="1124181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Composition de la famille : </a:t>
            </a:r>
            <a:r>
              <a:rPr lang="fr-FR" sz="1400" dirty="0" smtClean="0"/>
              <a:t>…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b="1" dirty="0" smtClean="0">
                <a:solidFill>
                  <a:srgbClr val="002060"/>
                </a:solidFill>
              </a:rPr>
              <a:t>Antécédents familiaux pertinents : </a:t>
            </a:r>
            <a:r>
              <a:rPr lang="fr-FR" sz="1400" dirty="0" smtClean="0"/>
              <a:t>…</a:t>
            </a:r>
            <a:endParaRPr lang="fr-FR" dirty="0" smtClean="0"/>
          </a:p>
          <a:p>
            <a:endParaRPr lang="fr-FR" dirty="0"/>
          </a:p>
          <a:p>
            <a:endParaRPr lang="fr-FR" dirty="0"/>
          </a:p>
          <a:p>
            <a:r>
              <a:rPr lang="fr-FR" b="1" dirty="0" smtClean="0">
                <a:solidFill>
                  <a:srgbClr val="002060"/>
                </a:solidFill>
              </a:rPr>
              <a:t>Lieu de vie : </a:t>
            </a:r>
            <a:r>
              <a:rPr lang="fr-FR" sz="1400" dirty="0" smtClean="0"/>
              <a:t>…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b="1" dirty="0" smtClean="0">
                <a:solidFill>
                  <a:srgbClr val="002060"/>
                </a:solidFill>
              </a:rPr>
              <a:t>Activités la journées (travail, scolarité, activités) : </a:t>
            </a:r>
            <a:r>
              <a:rPr lang="fr-FR" sz="1400" dirty="0" smtClean="0"/>
              <a:t>…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r>
              <a:rPr lang="fr-FR" b="1" dirty="0" smtClean="0">
                <a:solidFill>
                  <a:srgbClr val="002060"/>
                </a:solidFill>
              </a:rPr>
              <a:t>Structure(s) de suivi / de prise en charge </a:t>
            </a:r>
            <a:r>
              <a:rPr lang="fr-FR" sz="1400" i="1" dirty="0" smtClean="0">
                <a:solidFill>
                  <a:srgbClr val="002060"/>
                </a:solidFill>
              </a:rPr>
              <a:t>(ex. SESSAD, CMP, psychiatre libéral, …) </a:t>
            </a:r>
            <a:r>
              <a:rPr lang="fr-FR" b="1" dirty="0" smtClean="0">
                <a:solidFill>
                  <a:srgbClr val="002060"/>
                </a:solidFill>
              </a:rPr>
              <a:t>: </a:t>
            </a:r>
            <a:r>
              <a:rPr lang="fr-FR" sz="1400" dirty="0" smtClean="0"/>
              <a:t>…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92747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84" y="349130"/>
            <a:ext cx="11301410" cy="59593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Antécédents médicaux pertinents / problèmes associés</a:t>
            </a:r>
            <a:endParaRPr lang="fr-FR" sz="3600" b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77794" y="1548713"/>
            <a:ext cx="11241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Description :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978289" y="1548713"/>
            <a:ext cx="1124181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/>
              <a:t>Précisez, </a:t>
            </a:r>
          </a:p>
          <a:p>
            <a:r>
              <a:rPr lang="fr-FR" sz="1600" b="1" dirty="0" smtClean="0"/>
              <a:t>mode de communication :</a:t>
            </a:r>
          </a:p>
          <a:p>
            <a:r>
              <a:rPr lang="fr-FR" sz="1400" dirty="0" smtClean="0"/>
              <a:t>…</a:t>
            </a:r>
          </a:p>
          <a:p>
            <a:endParaRPr lang="fr-FR" sz="1600" b="1" dirty="0"/>
          </a:p>
          <a:p>
            <a:endParaRPr lang="fr-FR" sz="1600" b="1" dirty="0" smtClean="0"/>
          </a:p>
          <a:p>
            <a:endParaRPr lang="fr-FR" sz="1600" b="1" dirty="0" smtClean="0"/>
          </a:p>
          <a:p>
            <a:endParaRPr lang="fr-FR" sz="1600" b="1" dirty="0"/>
          </a:p>
          <a:p>
            <a:endParaRPr lang="fr-FR" sz="1600" b="1" dirty="0" smtClean="0"/>
          </a:p>
          <a:p>
            <a:endParaRPr lang="fr-FR" sz="1600" b="1" dirty="0" smtClean="0"/>
          </a:p>
          <a:p>
            <a:r>
              <a:rPr lang="fr-FR" sz="1600" b="1" dirty="0" smtClean="0"/>
              <a:t>Niveau cognitif global :</a:t>
            </a:r>
          </a:p>
          <a:p>
            <a:r>
              <a:rPr lang="fr-FR" sz="1400" dirty="0" smtClean="0"/>
              <a:t>…</a:t>
            </a:r>
          </a:p>
          <a:p>
            <a:endParaRPr lang="fr-FR" sz="1600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327584" y="2175933"/>
            <a:ext cx="28728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…</a:t>
            </a:r>
          </a:p>
          <a:p>
            <a:r>
              <a:rPr lang="fr-FR" dirty="0" smtClean="0"/>
              <a:t>…</a:t>
            </a:r>
          </a:p>
          <a:p>
            <a:r>
              <a:rPr lang="fr-FR" dirty="0" smtClean="0"/>
              <a:t>…</a:t>
            </a:r>
          </a:p>
          <a:p>
            <a:r>
              <a:rPr lang="fr-FR" dirty="0" smtClean="0"/>
              <a:t>…</a:t>
            </a:r>
          </a:p>
          <a:p>
            <a:r>
              <a:rPr lang="fr-FR" dirty="0" smtClean="0"/>
              <a:t>…</a:t>
            </a:r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72708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84" y="349130"/>
            <a:ext cx="11301410" cy="59593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Problème psychiatrique actuel</a:t>
            </a:r>
            <a:endParaRPr lang="fr-FR" sz="3600" b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477794" y="1548713"/>
            <a:ext cx="1124181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Description : </a:t>
            </a:r>
            <a:endParaRPr lang="fr-FR" dirty="0" smtClean="0"/>
          </a:p>
          <a:p>
            <a:endParaRPr lang="fr-FR" dirty="0" smtClean="0"/>
          </a:p>
          <a:p>
            <a:r>
              <a:rPr lang="fr-FR" sz="1400" dirty="0" smtClean="0"/>
              <a:t>….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6717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84" y="349130"/>
            <a:ext cx="11301410" cy="954107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Résultats des derniers examens réalisés </a:t>
            </a:r>
          </a:p>
          <a:p>
            <a:pPr algn="ctr">
              <a:spcAft>
                <a:spcPts val="0"/>
              </a:spcAft>
            </a:pPr>
            <a:r>
              <a:rPr lang="fr-FR" sz="2400" b="1" i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(ex. bilan neuropsychologique, IRM, bilan sanguin, bilan orthophonique, etc.)</a:t>
            </a:r>
            <a:endParaRPr lang="fr-FR" sz="2800" b="1" i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678167"/>
              </p:ext>
            </p:extLst>
          </p:nvPr>
        </p:nvGraphicFramePr>
        <p:xfrm>
          <a:off x="327584" y="1470668"/>
          <a:ext cx="1096919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7877"/>
                <a:gridCol w="3214993"/>
                <a:gridCol w="6016323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date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Type de bilan</a:t>
                      </a:r>
                      <a:endParaRPr lang="fr-FR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Principales</a:t>
                      </a:r>
                      <a:r>
                        <a:rPr lang="fr-FR" baseline="0" dirty="0" smtClean="0"/>
                        <a:t> conclusions</a:t>
                      </a:r>
                      <a:endParaRPr lang="fr-FR" sz="1400" b="0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5/8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8249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84" y="349130"/>
            <a:ext cx="11301410" cy="59593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Traitement actuel</a:t>
            </a:r>
            <a:endParaRPr lang="fr-FR" sz="3600" b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87180" y="1172581"/>
            <a:ext cx="11241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Médicamenteux :</a:t>
            </a:r>
            <a:endParaRPr lang="fr-FR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7452856" y="1344471"/>
            <a:ext cx="11241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2060"/>
                </a:solidFill>
              </a:rPr>
              <a:t>Non médicamenteux </a:t>
            </a:r>
          </a:p>
          <a:p>
            <a:r>
              <a:rPr lang="fr-FR" b="1" dirty="0" smtClean="0">
                <a:solidFill>
                  <a:srgbClr val="002060"/>
                </a:solidFill>
              </a:rPr>
              <a:t>(prises en charges paramédicales, etc…) :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968031"/>
              </p:ext>
            </p:extLst>
          </p:nvPr>
        </p:nvGraphicFramePr>
        <p:xfrm>
          <a:off x="7550486" y="1926283"/>
          <a:ext cx="447288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6444"/>
                <a:gridCol w="223644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type</a:t>
                      </a:r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fréquence</a:t>
                      </a:r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68797"/>
              </p:ext>
            </p:extLst>
          </p:nvPr>
        </p:nvGraphicFramePr>
        <p:xfrm>
          <a:off x="387180" y="1541913"/>
          <a:ext cx="6709333" cy="488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9087"/>
                <a:gridCol w="948266"/>
                <a:gridCol w="846667"/>
                <a:gridCol w="982133"/>
                <a:gridCol w="1168400"/>
                <a:gridCol w="169478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400" dirty="0" smtClean="0"/>
                        <a:t>molécule</a:t>
                      </a:r>
                      <a:endParaRPr lang="fr-FR" sz="1400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fr-FR" sz="1400" dirty="0" smtClean="0"/>
                        <a:t>Posologie (mg) et</a:t>
                      </a:r>
                      <a:r>
                        <a:rPr lang="fr-FR" sz="1400" baseline="0" dirty="0" smtClean="0"/>
                        <a:t> </a:t>
                      </a:r>
                      <a:r>
                        <a:rPr lang="fr-FR" sz="1400" dirty="0" smtClean="0"/>
                        <a:t>Moment</a:t>
                      </a:r>
                      <a:r>
                        <a:rPr lang="fr-FR" sz="1400" baseline="0" dirty="0" smtClean="0"/>
                        <a:t> de la prise </a:t>
                      </a:r>
                      <a:endParaRPr lang="fr-F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Matin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Midi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Soir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coucher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Autre (injection retard, si besoin…)</a:t>
                      </a:r>
                    </a:p>
                  </a:txBody>
                  <a:tcPr/>
                </a:tc>
              </a:tr>
              <a:tr h="3461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6/8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2920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03654" y="349130"/>
            <a:ext cx="11225340" cy="61927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Récapitulatif chronologique du problème actuel</a:t>
            </a:r>
            <a:endParaRPr lang="fr-FR" sz="3600" b="1" kern="0" dirty="0" smtClean="0">
              <a:solidFill>
                <a:srgbClr val="2E74B5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Flèche vers le bas 1"/>
          <p:cNvSpPr/>
          <p:nvPr/>
        </p:nvSpPr>
        <p:spPr>
          <a:xfrm>
            <a:off x="461319" y="1363576"/>
            <a:ext cx="963827" cy="4740662"/>
          </a:xfrm>
          <a:prstGeom prst="downArrow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10019"/>
              </p:ext>
            </p:extLst>
          </p:nvPr>
        </p:nvGraphicFramePr>
        <p:xfrm>
          <a:off x="1625557" y="1470668"/>
          <a:ext cx="9671220" cy="354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2236"/>
                <a:gridCol w="3418703"/>
                <a:gridCol w="4720281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date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événement,</a:t>
                      </a:r>
                      <a:r>
                        <a:rPr lang="fr-FR" baseline="0" dirty="0" smtClean="0"/>
                        <a:t> examen, consultation</a:t>
                      </a:r>
                    </a:p>
                    <a:p>
                      <a:r>
                        <a:rPr lang="fr-FR" sz="1400" b="0" i="1" baseline="0" dirty="0" smtClean="0"/>
                        <a:t>Ex : consultation psychiatrique</a:t>
                      </a:r>
                      <a:endParaRPr lang="fr-FR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Conclusion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i="1" baseline="0" dirty="0" smtClean="0"/>
                        <a:t>Ex : symptomatologie dépressive, introduction de </a:t>
                      </a:r>
                      <a:r>
                        <a:rPr lang="fr-FR" sz="1400" b="0" i="1" baseline="0" dirty="0" err="1" smtClean="0"/>
                        <a:t>Fluoxetine</a:t>
                      </a:r>
                      <a:endParaRPr lang="fr-FR" sz="1400" b="0" i="1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7/8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60794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7584" y="349130"/>
            <a:ext cx="11301410" cy="59593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3200" b="1" kern="0" dirty="0" smtClean="0">
                <a:solidFill>
                  <a:srgbClr val="2E74B5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Questions posées</a:t>
            </a:r>
            <a:endParaRPr lang="fr-FR" sz="2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988541" y="1655805"/>
            <a:ext cx="1016549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Question 1  : ….</a:t>
            </a:r>
          </a:p>
          <a:p>
            <a:endParaRPr lang="fr-FR" dirty="0"/>
          </a:p>
          <a:p>
            <a:r>
              <a:rPr lang="fr-FR" dirty="0" smtClean="0"/>
              <a:t>Question 2 : ……</a:t>
            </a:r>
          </a:p>
          <a:p>
            <a:endParaRPr lang="fr-FR" dirty="0"/>
          </a:p>
          <a:p>
            <a:r>
              <a:rPr lang="fr-FR" dirty="0" smtClean="0"/>
              <a:t>Question 3 : ……..</a:t>
            </a:r>
          </a:p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11582400" y="6392562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8/8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08384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215</Words>
  <Application>Microsoft Office PowerPoint</Application>
  <PresentationFormat>Grand écran</PresentationFormat>
  <Paragraphs>96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CH Le Vinatier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FAVRE Emilie</dc:creator>
  <cp:lastModifiedBy>FAVRE Emilie</cp:lastModifiedBy>
  <cp:revision>13</cp:revision>
  <dcterms:created xsi:type="dcterms:W3CDTF">2020-05-06T09:09:27Z</dcterms:created>
  <dcterms:modified xsi:type="dcterms:W3CDTF">2020-05-06T11:59:40Z</dcterms:modified>
</cp:coreProperties>
</file>